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8" r:id="rId3"/>
    <p:sldId id="257" r:id="rId4"/>
    <p:sldId id="260" r:id="rId5"/>
    <p:sldId id="262" r:id="rId6"/>
    <p:sldId id="274" r:id="rId7"/>
    <p:sldId id="278" r:id="rId8"/>
    <p:sldId id="279" r:id="rId9"/>
    <p:sldId id="275" r:id="rId10"/>
    <p:sldId id="265" r:id="rId11"/>
    <p:sldId id="263" r:id="rId12"/>
    <p:sldId id="264" r:id="rId13"/>
    <p:sldId id="267" r:id="rId14"/>
    <p:sldId id="268" r:id="rId15"/>
    <p:sldId id="269" r:id="rId16"/>
    <p:sldId id="271" r:id="rId17"/>
    <p:sldId id="272" r:id="rId18"/>
    <p:sldId id="273" r:id="rId19"/>
    <p:sldId id="276" r:id="rId20"/>
    <p:sldId id="277"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8" d="100"/>
          <a:sy n="58" d="100"/>
        </p:scale>
        <p:origin x="-19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B6DB00-823A-B140-BAE2-C2758B61E247}" type="datetimeFigureOut">
              <a:rPr lang="en-US" smtClean="0"/>
              <a:t>12/05/2014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BAE78D-8DF2-7C4F-9FF6-40EDDFDBD564}" type="slidenum">
              <a:rPr lang="en-US" smtClean="0"/>
              <a:t>‹#›</a:t>
            </a:fld>
            <a:endParaRPr lang="en-US"/>
          </a:p>
        </p:txBody>
      </p:sp>
    </p:spTree>
    <p:extLst>
      <p:ext uri="{BB962C8B-B14F-4D97-AF65-F5344CB8AC3E}">
        <p14:creationId xmlns:p14="http://schemas.microsoft.com/office/powerpoint/2010/main" val="16113570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BAE78D-8DF2-7C4F-9FF6-40EDDFDBD564}" type="slidenum">
              <a:rPr lang="en-US" smtClean="0"/>
              <a:t>1</a:t>
            </a:fld>
            <a:endParaRPr lang="en-US"/>
          </a:p>
        </p:txBody>
      </p:sp>
    </p:spTree>
    <p:extLst>
      <p:ext uri="{BB962C8B-B14F-4D97-AF65-F5344CB8AC3E}">
        <p14:creationId xmlns:p14="http://schemas.microsoft.com/office/powerpoint/2010/main" val="141024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AU"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t>12/05/2014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AU"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12/05/2014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AU"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12/05/2014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AU"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AU"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AU"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t>12/05/2014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t>12/05/2014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8F1B69E8-23E9-4C1F-AA2B-3C5BA6EDBEAE}" type="datetimeFigureOut">
              <a:rPr lang="en-US" smtClean="0"/>
              <a:t>12/05/2014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t>12/05/2014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AU"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t>12/05/2014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t>12/05/2014</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042312">
            <a:off x="770999" y="3110531"/>
            <a:ext cx="7805091" cy="1612607"/>
          </a:xfrm>
        </p:spPr>
        <p:txBody>
          <a:bodyPr/>
          <a:lstStyle/>
          <a:p>
            <a:r>
              <a:rPr lang="en-US" dirty="0" smtClean="0"/>
              <a:t>MAKTAB TEACHER TRAINING COURSE 2014</a:t>
            </a:r>
            <a:endParaRPr lang="en-US" dirty="0"/>
          </a:p>
        </p:txBody>
      </p:sp>
      <p:sp>
        <p:nvSpPr>
          <p:cNvPr id="3" name="Subtitle 2"/>
          <p:cNvSpPr>
            <a:spLocks noGrp="1"/>
          </p:cNvSpPr>
          <p:nvPr>
            <p:ph type="subTitle" idx="1"/>
          </p:nvPr>
        </p:nvSpPr>
        <p:spPr/>
        <p:txBody>
          <a:bodyPr/>
          <a:lstStyle/>
          <a:p>
            <a:r>
              <a:rPr lang="en-US" dirty="0" smtClean="0"/>
              <a:t>DAY 1 – Overview of Maktab Syllabus</a:t>
            </a:r>
            <a:endParaRPr lang="en-US" dirty="0"/>
          </a:p>
        </p:txBody>
      </p:sp>
      <p:pic>
        <p:nvPicPr>
          <p:cNvPr id="7" name="Picture 6"/>
          <p:cNvPicPr>
            <a:picLocks noChangeAspect="1"/>
          </p:cNvPicPr>
          <p:nvPr/>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a:off x="0" y="337576"/>
            <a:ext cx="2348558" cy="2935698"/>
          </a:xfrm>
          <a:prstGeom prst="rect">
            <a:avLst/>
          </a:prstGeom>
        </p:spPr>
      </p:pic>
      <p:sp>
        <p:nvSpPr>
          <p:cNvPr id="9" name="TextBox 8"/>
          <p:cNvSpPr txBox="1"/>
          <p:nvPr/>
        </p:nvSpPr>
        <p:spPr>
          <a:xfrm>
            <a:off x="3111728" y="6170744"/>
            <a:ext cx="6032421" cy="461665"/>
          </a:xfrm>
          <a:prstGeom prst="rect">
            <a:avLst/>
          </a:prstGeom>
          <a:noFill/>
        </p:spPr>
        <p:txBody>
          <a:bodyPr wrap="none" rtlCol="0">
            <a:spAutoFit/>
          </a:bodyPr>
          <a:lstStyle/>
          <a:p>
            <a:r>
              <a:rPr lang="en-US" sz="2400" dirty="0" smtClean="0"/>
              <a:t>Prepared by </a:t>
            </a:r>
            <a:r>
              <a:rPr lang="en-US" sz="2400" dirty="0" err="1" smtClean="0"/>
              <a:t>Jamiatul</a:t>
            </a:r>
            <a:r>
              <a:rPr lang="en-US" sz="2400" dirty="0" smtClean="0"/>
              <a:t> </a:t>
            </a:r>
            <a:r>
              <a:rPr lang="en-US" sz="2400" dirty="0" err="1" smtClean="0"/>
              <a:t>Ulama</a:t>
            </a:r>
            <a:r>
              <a:rPr lang="en-US" sz="2400" dirty="0" smtClean="0"/>
              <a:t> of Victoria</a:t>
            </a:r>
            <a:endParaRPr lang="en-US" sz="2400" dirty="0"/>
          </a:p>
        </p:txBody>
      </p:sp>
    </p:spTree>
    <p:extLst>
      <p:ext uri="{BB962C8B-B14F-4D97-AF65-F5344CB8AC3E}">
        <p14:creationId xmlns:p14="http://schemas.microsoft.com/office/powerpoint/2010/main" val="3261387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Children’s Education	</a:t>
            </a:r>
            <a:endParaRPr lang="en-US" dirty="0"/>
          </a:p>
        </p:txBody>
      </p:sp>
      <p:sp>
        <p:nvSpPr>
          <p:cNvPr id="3" name="TextBox 2"/>
          <p:cNvSpPr txBox="1"/>
          <p:nvPr/>
        </p:nvSpPr>
        <p:spPr>
          <a:xfrm>
            <a:off x="362812" y="2887441"/>
            <a:ext cx="8594113" cy="4401205"/>
          </a:xfrm>
          <a:prstGeom prst="rect">
            <a:avLst/>
          </a:prstGeom>
          <a:noFill/>
        </p:spPr>
        <p:txBody>
          <a:bodyPr wrap="square" rtlCol="0">
            <a:spAutoFit/>
          </a:bodyPr>
          <a:lstStyle/>
          <a:p>
            <a:pPr marL="457200" indent="-457200" algn="just">
              <a:buFontTx/>
              <a:buChar char="-"/>
            </a:pPr>
            <a:r>
              <a:rPr lang="en-US" sz="2800" dirty="0" smtClean="0"/>
              <a:t>Prisoners of War from the battle of </a:t>
            </a:r>
            <a:r>
              <a:rPr lang="en-US" sz="2800" dirty="0" err="1" smtClean="0"/>
              <a:t>Badr</a:t>
            </a:r>
            <a:r>
              <a:rPr lang="en-US" sz="2800" dirty="0" smtClean="0"/>
              <a:t> earned freedom by teaching ten Muslim children how to read and write. One of those children was </a:t>
            </a:r>
            <a:r>
              <a:rPr lang="en-US" sz="2800" dirty="0" err="1" smtClean="0"/>
              <a:t>Zaid</a:t>
            </a:r>
            <a:r>
              <a:rPr lang="en-US" sz="2800" dirty="0" smtClean="0"/>
              <a:t> Bin </a:t>
            </a:r>
            <a:r>
              <a:rPr lang="en-US" sz="2800" dirty="0" err="1" smtClean="0"/>
              <a:t>Thabit</a:t>
            </a:r>
            <a:r>
              <a:rPr lang="en-US" sz="2800" dirty="0" smtClean="0"/>
              <a:t> RA (Compiler of the Qur’aan) and another child came to his mother crying because the teacher hit him.</a:t>
            </a:r>
          </a:p>
          <a:p>
            <a:pPr marL="457200" indent="-457200" algn="just">
              <a:buFontTx/>
              <a:buChar char="-"/>
            </a:pPr>
            <a:r>
              <a:rPr lang="en-US" sz="2800" dirty="0" smtClean="0"/>
              <a:t>Umar Bin </a:t>
            </a:r>
            <a:r>
              <a:rPr lang="en-US" sz="2800" dirty="0" err="1" smtClean="0"/>
              <a:t>Khattab</a:t>
            </a:r>
            <a:r>
              <a:rPr lang="en-US" sz="2800" dirty="0" smtClean="0"/>
              <a:t> RA returned to </a:t>
            </a:r>
            <a:r>
              <a:rPr lang="en-US" sz="2800" dirty="0" err="1" smtClean="0"/>
              <a:t>Madina</a:t>
            </a:r>
            <a:r>
              <a:rPr lang="en-US" sz="2800" dirty="0" smtClean="0"/>
              <a:t> from the conquest of Jerusalem on Thursday and he made Friday as a day of rest for children.</a:t>
            </a:r>
          </a:p>
          <a:p>
            <a:pPr marL="457200" indent="-457200">
              <a:buFontTx/>
              <a:buChar char="-"/>
            </a:pPr>
            <a:endParaRPr lang="en-US" sz="2800" dirty="0"/>
          </a:p>
        </p:txBody>
      </p:sp>
      <p:pic>
        <p:nvPicPr>
          <p:cNvPr id="4" name="Picture 3"/>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178780"/>
            <a:ext cx="4342150" cy="5427688"/>
          </a:xfrm>
          <a:prstGeom prst="rect">
            <a:avLst/>
          </a:prstGeom>
        </p:spPr>
      </p:pic>
    </p:spTree>
    <p:extLst>
      <p:ext uri="{BB962C8B-B14F-4D97-AF65-F5344CB8AC3E}">
        <p14:creationId xmlns:p14="http://schemas.microsoft.com/office/powerpoint/2010/main" val="738393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340137" y="1255001"/>
            <a:ext cx="8439855" cy="6124754"/>
          </a:xfrm>
          <a:prstGeom prst="rect">
            <a:avLst/>
          </a:prstGeom>
          <a:noFill/>
        </p:spPr>
        <p:txBody>
          <a:bodyPr wrap="square" rtlCol="0">
            <a:spAutoFit/>
          </a:bodyPr>
          <a:lstStyle/>
          <a:p>
            <a:pPr algn="just"/>
            <a:r>
              <a:rPr lang="en-US" sz="2800" dirty="0" err="1" smtClean="0"/>
              <a:t>Ghiyath</a:t>
            </a:r>
            <a:r>
              <a:rPr lang="en-US" sz="2800" dirty="0" smtClean="0"/>
              <a:t> Bin </a:t>
            </a:r>
            <a:r>
              <a:rPr lang="en-US" sz="2800" dirty="0" err="1" smtClean="0"/>
              <a:t>Shabeeb</a:t>
            </a:r>
            <a:r>
              <a:rPr lang="en-US" sz="2800" dirty="0" smtClean="0"/>
              <a:t> RH narrated that when he was a child and was studying in a </a:t>
            </a:r>
            <a:r>
              <a:rPr lang="en-US" sz="2800" dirty="0" err="1" smtClean="0"/>
              <a:t>kuttab</a:t>
            </a:r>
            <a:r>
              <a:rPr lang="en-US" sz="2800" dirty="0" smtClean="0"/>
              <a:t> in </a:t>
            </a:r>
            <a:r>
              <a:rPr lang="en-US" sz="2800" dirty="0" err="1" smtClean="0"/>
              <a:t>Qayrowin</a:t>
            </a:r>
            <a:r>
              <a:rPr lang="en-US" sz="2800" dirty="0" smtClean="0"/>
              <a:t> (Tunisia), </a:t>
            </a:r>
            <a:r>
              <a:rPr lang="en-US" sz="2800" dirty="0" err="1" smtClean="0"/>
              <a:t>Sufyaan</a:t>
            </a:r>
            <a:r>
              <a:rPr lang="en-US" sz="2800" dirty="0" smtClean="0"/>
              <a:t> Bin </a:t>
            </a:r>
            <a:r>
              <a:rPr lang="en-US" sz="2800" dirty="0" err="1" smtClean="0"/>
              <a:t>Wahab</a:t>
            </a:r>
            <a:r>
              <a:rPr lang="en-US" sz="2800" dirty="0" smtClean="0"/>
              <a:t> RA the companion of the Prophet (</a:t>
            </a:r>
            <a:r>
              <a:rPr lang="en-US" sz="2800" dirty="0" err="1" smtClean="0"/>
              <a:t>Sallallaho</a:t>
            </a:r>
            <a:r>
              <a:rPr lang="en-US" sz="2800" dirty="0" smtClean="0"/>
              <a:t> </a:t>
            </a:r>
            <a:r>
              <a:rPr lang="en-US" sz="2800" dirty="0" err="1" smtClean="0"/>
              <a:t>Alayhi</a:t>
            </a:r>
            <a:r>
              <a:rPr lang="en-US" sz="2800" dirty="0" smtClean="0"/>
              <a:t> </a:t>
            </a:r>
            <a:r>
              <a:rPr lang="en-US" sz="2800" dirty="0" err="1" smtClean="0"/>
              <a:t>Wa</a:t>
            </a:r>
            <a:r>
              <a:rPr lang="en-US" sz="2800" dirty="0" smtClean="0"/>
              <a:t> </a:t>
            </a:r>
            <a:r>
              <a:rPr lang="en-US" sz="2800" dirty="0" err="1" smtClean="0"/>
              <a:t>Sallam</a:t>
            </a:r>
            <a:r>
              <a:rPr lang="en-US" sz="2800" dirty="0" smtClean="0"/>
              <a:t>) used to pass our </a:t>
            </a:r>
            <a:r>
              <a:rPr lang="en-US" sz="2800" dirty="0" err="1" smtClean="0"/>
              <a:t>kuttab</a:t>
            </a:r>
            <a:r>
              <a:rPr lang="en-US" sz="2800" dirty="0" smtClean="0"/>
              <a:t> and he used to give salaam to us and he was wearing a turban the </a:t>
            </a:r>
            <a:r>
              <a:rPr lang="en-US" sz="2800" dirty="0" smtClean="0"/>
              <a:t>end of </a:t>
            </a:r>
            <a:r>
              <a:rPr lang="en-US" sz="2800" dirty="0" smtClean="0"/>
              <a:t>which was behind his back. </a:t>
            </a:r>
          </a:p>
          <a:p>
            <a:pPr algn="just"/>
            <a:endParaRPr lang="en-US" sz="2800" dirty="0"/>
          </a:p>
          <a:p>
            <a:pPr algn="just"/>
            <a:r>
              <a:rPr lang="en-US" sz="2800" dirty="0" smtClean="0"/>
              <a:t>Abu </a:t>
            </a:r>
            <a:r>
              <a:rPr lang="en-US" sz="2800" dirty="0" err="1" smtClean="0"/>
              <a:t>Qasim</a:t>
            </a:r>
            <a:r>
              <a:rPr lang="en-US" sz="2800" dirty="0" smtClean="0"/>
              <a:t> Al-</a:t>
            </a:r>
            <a:r>
              <a:rPr lang="en-US" sz="2800" dirty="0" err="1" smtClean="0"/>
              <a:t>Balkhi</a:t>
            </a:r>
            <a:r>
              <a:rPr lang="en-US" sz="2800" dirty="0" smtClean="0"/>
              <a:t> RH taught 3000 children in his maktab. He used to ride a donkey in his maktab from one end to the other, to oversee the students.</a:t>
            </a:r>
          </a:p>
          <a:p>
            <a:pPr algn="just"/>
            <a:endParaRPr lang="en-US" sz="2800" dirty="0"/>
          </a:p>
          <a:p>
            <a:pPr algn="just"/>
            <a:endParaRPr lang="en-US" sz="2800" dirty="0"/>
          </a:p>
        </p:txBody>
      </p:sp>
    </p:spTree>
    <p:extLst>
      <p:ext uri="{BB962C8B-B14F-4D97-AF65-F5344CB8AC3E}">
        <p14:creationId xmlns:p14="http://schemas.microsoft.com/office/powerpoint/2010/main" val="4140935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46820"/>
            <a:ext cx="4342150" cy="5427688"/>
          </a:xfrm>
          <a:prstGeom prst="rect">
            <a:avLst/>
          </a:prstGeom>
        </p:spPr>
      </p:pic>
      <p:sp>
        <p:nvSpPr>
          <p:cNvPr id="3" name="TextBox 2"/>
          <p:cNvSpPr txBox="1"/>
          <p:nvPr/>
        </p:nvSpPr>
        <p:spPr>
          <a:xfrm>
            <a:off x="408164" y="1791755"/>
            <a:ext cx="8526085" cy="2954655"/>
          </a:xfrm>
          <a:prstGeom prst="rect">
            <a:avLst/>
          </a:prstGeom>
          <a:noFill/>
        </p:spPr>
        <p:txBody>
          <a:bodyPr wrap="square" rtlCol="0">
            <a:spAutoFit/>
          </a:bodyPr>
          <a:lstStyle/>
          <a:p>
            <a:pPr algn="just"/>
            <a:r>
              <a:rPr lang="en-US" sz="2800" b="1" dirty="0" smtClean="0"/>
              <a:t>Islamic Education of Girls</a:t>
            </a:r>
          </a:p>
          <a:p>
            <a:pPr algn="just"/>
            <a:endParaRPr lang="en-US" dirty="0" smtClean="0"/>
          </a:p>
          <a:p>
            <a:pPr marL="457200" indent="-457200" algn="just">
              <a:buFontTx/>
              <a:buChar char="-"/>
            </a:pPr>
            <a:r>
              <a:rPr lang="en-US" sz="2800" dirty="0" smtClean="0"/>
              <a:t>took place in houses of rulers/wealthy people or </a:t>
            </a:r>
            <a:r>
              <a:rPr lang="en-US" sz="2800" dirty="0" err="1" smtClean="0"/>
              <a:t>Ulama</a:t>
            </a:r>
            <a:r>
              <a:rPr lang="en-US" sz="2800" dirty="0" smtClean="0"/>
              <a:t>. </a:t>
            </a:r>
          </a:p>
          <a:p>
            <a:pPr marL="457200" indent="-457200" algn="just">
              <a:buFontTx/>
              <a:buChar char="-"/>
            </a:pPr>
            <a:r>
              <a:rPr lang="en-US" sz="2800" dirty="0" smtClean="0"/>
              <a:t>In some places arrangements were made for boys to be taught in the morning and for girls in the afternoon.</a:t>
            </a:r>
            <a:endParaRPr lang="en-US" dirty="0"/>
          </a:p>
        </p:txBody>
      </p:sp>
    </p:spTree>
    <p:extLst>
      <p:ext uri="{BB962C8B-B14F-4D97-AF65-F5344CB8AC3E}">
        <p14:creationId xmlns:p14="http://schemas.microsoft.com/office/powerpoint/2010/main" val="4140935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294785" y="1388848"/>
            <a:ext cx="8571437" cy="5262980"/>
          </a:xfrm>
          <a:prstGeom prst="rect">
            <a:avLst/>
          </a:prstGeom>
          <a:noFill/>
        </p:spPr>
        <p:txBody>
          <a:bodyPr wrap="square" rtlCol="0">
            <a:spAutoFit/>
          </a:bodyPr>
          <a:lstStyle/>
          <a:p>
            <a:pPr algn="just"/>
            <a:r>
              <a:rPr lang="en-US" sz="2800" b="1" dirty="0" smtClean="0"/>
              <a:t>Famous </a:t>
            </a:r>
            <a:r>
              <a:rPr lang="en-US" sz="2800" b="1" dirty="0" err="1" smtClean="0"/>
              <a:t>Matab</a:t>
            </a:r>
            <a:r>
              <a:rPr lang="en-US" sz="2800" b="1" dirty="0" smtClean="0"/>
              <a:t> teachers</a:t>
            </a:r>
          </a:p>
          <a:p>
            <a:pPr algn="just"/>
            <a:endParaRPr lang="en-US" sz="2800" dirty="0"/>
          </a:p>
          <a:p>
            <a:pPr algn="just"/>
            <a:r>
              <a:rPr lang="en-US" sz="2800" dirty="0" smtClean="0"/>
              <a:t>Abu Ali </a:t>
            </a:r>
            <a:r>
              <a:rPr lang="en-US" sz="2800" dirty="0" err="1" smtClean="0"/>
              <a:t>Shaqraan</a:t>
            </a:r>
            <a:r>
              <a:rPr lang="en-US" sz="2800" dirty="0" smtClean="0"/>
              <a:t> Bin Ali </a:t>
            </a:r>
            <a:r>
              <a:rPr lang="en-US" sz="2800" dirty="0" err="1" smtClean="0"/>
              <a:t>Hamadaani</a:t>
            </a:r>
            <a:r>
              <a:rPr lang="en-US" sz="2800" dirty="0" smtClean="0"/>
              <a:t> RH (died 168 H) was a jurist in Tunisia and was known as a great worshipper.</a:t>
            </a:r>
          </a:p>
          <a:p>
            <a:pPr algn="just"/>
            <a:endParaRPr lang="en-US" sz="2800" dirty="0" smtClean="0"/>
          </a:p>
          <a:p>
            <a:pPr algn="just"/>
            <a:r>
              <a:rPr lang="en-US" sz="2800" dirty="0" err="1" smtClean="0"/>
              <a:t>Asad</a:t>
            </a:r>
            <a:r>
              <a:rPr lang="en-US" sz="2800" dirty="0" smtClean="0"/>
              <a:t> Bin Al-</a:t>
            </a:r>
            <a:r>
              <a:rPr lang="en-US" sz="2800" dirty="0" err="1" smtClean="0"/>
              <a:t>Furaat</a:t>
            </a:r>
            <a:r>
              <a:rPr lang="en-US" sz="2800" dirty="0" smtClean="0"/>
              <a:t> </a:t>
            </a:r>
            <a:r>
              <a:rPr lang="en-US" sz="2800" dirty="0" err="1" smtClean="0"/>
              <a:t>conquerer</a:t>
            </a:r>
            <a:r>
              <a:rPr lang="en-US" sz="2800" dirty="0" smtClean="0"/>
              <a:t> of Sicily, Italy (martyred 213H), was a maktab teacher at the beginning of his career. </a:t>
            </a:r>
          </a:p>
          <a:p>
            <a:pPr algn="just"/>
            <a:endParaRPr lang="en-US" sz="2800" dirty="0"/>
          </a:p>
          <a:p>
            <a:pPr algn="just"/>
            <a:r>
              <a:rPr lang="en-US" sz="2800" dirty="0" err="1" smtClean="0"/>
              <a:t>Hasnoon</a:t>
            </a:r>
            <a:r>
              <a:rPr lang="en-US" sz="2800" dirty="0" smtClean="0"/>
              <a:t> Ad-</a:t>
            </a:r>
            <a:r>
              <a:rPr lang="en-US" sz="2800" dirty="0" err="1" smtClean="0"/>
              <a:t>Dabbaagh</a:t>
            </a:r>
            <a:r>
              <a:rPr lang="en-US" sz="2800" dirty="0" smtClean="0"/>
              <a:t> lived in the 3</a:t>
            </a:r>
            <a:r>
              <a:rPr lang="en-US" sz="2800" baseline="30000" dirty="0" smtClean="0"/>
              <a:t>rd</a:t>
            </a:r>
            <a:r>
              <a:rPr lang="en-US" sz="2800" dirty="0" smtClean="0"/>
              <a:t> century of Islam.</a:t>
            </a:r>
            <a:endParaRPr lang="en-US" sz="2800" dirty="0"/>
          </a:p>
        </p:txBody>
      </p:sp>
    </p:spTree>
    <p:extLst>
      <p:ext uri="{BB962C8B-B14F-4D97-AF65-F5344CB8AC3E}">
        <p14:creationId xmlns:p14="http://schemas.microsoft.com/office/powerpoint/2010/main" val="250739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430839" y="1406188"/>
            <a:ext cx="8480734" cy="4678204"/>
          </a:xfrm>
          <a:prstGeom prst="rect">
            <a:avLst/>
          </a:prstGeom>
          <a:noFill/>
        </p:spPr>
        <p:txBody>
          <a:bodyPr wrap="square" rtlCol="0">
            <a:spAutoFit/>
          </a:bodyPr>
          <a:lstStyle/>
          <a:p>
            <a:r>
              <a:rPr lang="en-US" sz="2800" dirty="0" err="1" smtClean="0"/>
              <a:t>Mihriz</a:t>
            </a:r>
            <a:r>
              <a:rPr lang="en-US" sz="2800" dirty="0" smtClean="0"/>
              <a:t> Bin </a:t>
            </a:r>
            <a:r>
              <a:rPr lang="en-US" sz="2800" dirty="0" err="1" smtClean="0"/>
              <a:t>Khalf</a:t>
            </a:r>
            <a:r>
              <a:rPr lang="en-US" sz="2800" dirty="0" smtClean="0"/>
              <a:t> </a:t>
            </a:r>
            <a:r>
              <a:rPr lang="en-US" sz="2800" dirty="0" err="1" smtClean="0"/>
              <a:t>Ibn</a:t>
            </a:r>
            <a:r>
              <a:rPr lang="en-US" sz="2800" dirty="0" smtClean="0"/>
              <a:t> </a:t>
            </a:r>
            <a:r>
              <a:rPr lang="en-US" sz="2800" dirty="0" err="1" smtClean="0"/>
              <a:t>Abi</a:t>
            </a:r>
            <a:r>
              <a:rPr lang="en-US" sz="2800" dirty="0" smtClean="0"/>
              <a:t>  </a:t>
            </a:r>
            <a:r>
              <a:rPr lang="en-US" sz="2800" dirty="0" err="1" smtClean="0"/>
              <a:t>Razeen</a:t>
            </a:r>
            <a:r>
              <a:rPr lang="en-US" sz="2800" dirty="0" smtClean="0"/>
              <a:t> (died 413H ) used to teach children principles of deen, Arabic, Akhlaaq and virtues.</a:t>
            </a:r>
          </a:p>
          <a:p>
            <a:endParaRPr lang="en-US" sz="2800" dirty="0"/>
          </a:p>
          <a:p>
            <a:r>
              <a:rPr lang="en-US" sz="2800" dirty="0" smtClean="0"/>
              <a:t>Others famous teachers of children were </a:t>
            </a:r>
            <a:r>
              <a:rPr lang="en-US" sz="2800" dirty="0" err="1" smtClean="0"/>
              <a:t>Salih</a:t>
            </a:r>
            <a:r>
              <a:rPr lang="en-US" sz="2800" dirty="0" smtClean="0"/>
              <a:t> </a:t>
            </a:r>
            <a:r>
              <a:rPr lang="en-US" sz="2800" dirty="0" err="1" smtClean="0"/>
              <a:t>Kalbi</a:t>
            </a:r>
            <a:r>
              <a:rPr lang="en-US" sz="2800" dirty="0" smtClean="0"/>
              <a:t>, Abu Abdur Rahman </a:t>
            </a:r>
            <a:r>
              <a:rPr lang="en-US" sz="2800" dirty="0" err="1" smtClean="0"/>
              <a:t>Salmi</a:t>
            </a:r>
            <a:r>
              <a:rPr lang="en-US" sz="2800" dirty="0" smtClean="0"/>
              <a:t>, </a:t>
            </a:r>
            <a:r>
              <a:rPr lang="en-US" sz="2800" dirty="0" err="1" smtClean="0"/>
              <a:t>Ma’bad</a:t>
            </a:r>
            <a:r>
              <a:rPr lang="en-US" sz="2800" dirty="0" smtClean="0"/>
              <a:t> al </a:t>
            </a:r>
            <a:r>
              <a:rPr lang="en-US" sz="2800" dirty="0" err="1" smtClean="0"/>
              <a:t>Juhani</a:t>
            </a:r>
            <a:r>
              <a:rPr lang="en-US" sz="2800" dirty="0" smtClean="0"/>
              <a:t>, </a:t>
            </a:r>
            <a:r>
              <a:rPr lang="en-US" sz="2800" dirty="0" err="1" smtClean="0"/>
              <a:t>Qays</a:t>
            </a:r>
            <a:r>
              <a:rPr lang="en-US" sz="2800" dirty="0" smtClean="0"/>
              <a:t> Bin </a:t>
            </a:r>
            <a:r>
              <a:rPr lang="en-US" sz="2800" dirty="0" err="1" smtClean="0"/>
              <a:t>Saad</a:t>
            </a:r>
            <a:r>
              <a:rPr lang="en-US" sz="2800" dirty="0" smtClean="0"/>
              <a:t>, </a:t>
            </a:r>
            <a:r>
              <a:rPr lang="en-US" sz="2800" dirty="0" err="1" smtClean="0"/>
              <a:t>Ataa</a:t>
            </a:r>
            <a:r>
              <a:rPr lang="en-US" sz="2800" dirty="0" smtClean="0"/>
              <a:t> Bin </a:t>
            </a:r>
            <a:r>
              <a:rPr lang="en-US" sz="2800" dirty="0" err="1" smtClean="0"/>
              <a:t>Abi</a:t>
            </a:r>
            <a:r>
              <a:rPr lang="en-US" sz="2800" dirty="0" smtClean="0"/>
              <a:t> </a:t>
            </a:r>
            <a:r>
              <a:rPr lang="en-US" sz="2800" dirty="0" err="1" smtClean="0"/>
              <a:t>Rabaah</a:t>
            </a:r>
            <a:r>
              <a:rPr lang="en-US" sz="2800" dirty="0" smtClean="0"/>
              <a:t>, Al-</a:t>
            </a:r>
            <a:r>
              <a:rPr lang="en-US" sz="2800" dirty="0" err="1" smtClean="0"/>
              <a:t>Kumait</a:t>
            </a:r>
            <a:r>
              <a:rPr lang="en-US" sz="2800" dirty="0" smtClean="0"/>
              <a:t> Ash-</a:t>
            </a:r>
            <a:r>
              <a:rPr lang="en-US" sz="2800" dirty="0" err="1" smtClean="0"/>
              <a:t>Shaair</a:t>
            </a:r>
            <a:r>
              <a:rPr lang="en-US" sz="2800" dirty="0" smtClean="0"/>
              <a:t>, Abdul </a:t>
            </a:r>
            <a:r>
              <a:rPr lang="en-US" sz="2800" dirty="0" err="1" smtClean="0"/>
              <a:t>Hameed</a:t>
            </a:r>
            <a:r>
              <a:rPr lang="en-US" sz="2800" dirty="0" smtClean="0"/>
              <a:t> (scribe of </a:t>
            </a:r>
            <a:r>
              <a:rPr lang="en-US" sz="2800" dirty="0" err="1" smtClean="0"/>
              <a:t>Bani</a:t>
            </a:r>
            <a:r>
              <a:rPr lang="en-US" sz="2800" dirty="0" smtClean="0"/>
              <a:t> </a:t>
            </a:r>
            <a:r>
              <a:rPr lang="en-US" sz="2800" dirty="0" err="1" smtClean="0"/>
              <a:t>Umayyah</a:t>
            </a:r>
            <a:r>
              <a:rPr lang="en-US" sz="2800" dirty="0" smtClean="0"/>
              <a:t>), Abu </a:t>
            </a:r>
            <a:r>
              <a:rPr lang="en-US" sz="2800" dirty="0" err="1" smtClean="0"/>
              <a:t>Ubaid</a:t>
            </a:r>
            <a:r>
              <a:rPr lang="en-US" sz="2800" dirty="0" smtClean="0"/>
              <a:t> </a:t>
            </a:r>
            <a:r>
              <a:rPr lang="en-US" sz="2800" dirty="0" err="1" smtClean="0"/>
              <a:t>Qasim</a:t>
            </a:r>
            <a:r>
              <a:rPr lang="en-US" sz="2800" dirty="0" smtClean="0"/>
              <a:t> Bin Salaam, </a:t>
            </a:r>
            <a:r>
              <a:rPr lang="en-US" sz="2800" dirty="0" err="1" smtClean="0"/>
              <a:t>Az-Zuhri</a:t>
            </a:r>
            <a:r>
              <a:rPr lang="en-US" sz="2800" dirty="0" smtClean="0"/>
              <a:t>, Al-</a:t>
            </a:r>
            <a:r>
              <a:rPr lang="en-US" sz="2800" dirty="0" err="1" smtClean="0"/>
              <a:t>A’amash</a:t>
            </a:r>
            <a:r>
              <a:rPr lang="en-US" sz="2800" dirty="0" smtClean="0"/>
              <a:t> …..</a:t>
            </a:r>
            <a:endParaRPr lang="en-US" dirty="0"/>
          </a:p>
          <a:p>
            <a:endParaRPr lang="en-US" dirty="0" smtClean="0"/>
          </a:p>
        </p:txBody>
      </p:sp>
    </p:spTree>
    <p:extLst>
      <p:ext uri="{BB962C8B-B14F-4D97-AF65-F5344CB8AC3E}">
        <p14:creationId xmlns:p14="http://schemas.microsoft.com/office/powerpoint/2010/main" val="2507396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0136" y="1043301"/>
            <a:ext cx="8616789" cy="7109639"/>
          </a:xfrm>
          <a:prstGeom prst="rect">
            <a:avLst/>
          </a:prstGeom>
          <a:noFill/>
        </p:spPr>
        <p:txBody>
          <a:bodyPr wrap="square" rtlCol="0">
            <a:spAutoFit/>
          </a:bodyPr>
          <a:lstStyle/>
          <a:p>
            <a:pPr algn="just"/>
            <a:r>
              <a:rPr lang="en-US" sz="2800" b="1" dirty="0"/>
              <a:t>Famous Female Maktab  Teachers</a:t>
            </a:r>
          </a:p>
          <a:p>
            <a:pPr algn="just"/>
            <a:endParaRPr lang="en-US" sz="2800" dirty="0" smtClean="0"/>
          </a:p>
          <a:p>
            <a:pPr marL="457200" indent="-457200" algn="just">
              <a:buFontTx/>
              <a:buChar char="-"/>
            </a:pPr>
            <a:r>
              <a:rPr lang="en-US" sz="2800" dirty="0" smtClean="0"/>
              <a:t>The </a:t>
            </a:r>
            <a:r>
              <a:rPr lang="en-US" sz="2800" dirty="0" err="1" smtClean="0"/>
              <a:t>sahaabiyyah</a:t>
            </a:r>
            <a:r>
              <a:rPr lang="en-US" sz="2800" dirty="0" smtClean="0"/>
              <a:t> </a:t>
            </a:r>
            <a:r>
              <a:rPr lang="en-US" sz="2800" dirty="0" err="1" smtClean="0"/>
              <a:t>Shifaa</a:t>
            </a:r>
            <a:r>
              <a:rPr lang="en-US" sz="2800" dirty="0" smtClean="0"/>
              <a:t> </a:t>
            </a:r>
            <a:r>
              <a:rPr lang="en-US" sz="2800" dirty="0" err="1" smtClean="0"/>
              <a:t>Bint</a:t>
            </a:r>
            <a:r>
              <a:rPr lang="en-US" sz="2800" dirty="0" smtClean="0"/>
              <a:t> Abdullah Al- ‘</a:t>
            </a:r>
            <a:r>
              <a:rPr lang="en-US" sz="2800" dirty="0" err="1" smtClean="0"/>
              <a:t>Adawiyyah</a:t>
            </a:r>
            <a:r>
              <a:rPr lang="en-US" sz="2800" dirty="0" smtClean="0"/>
              <a:t> </a:t>
            </a:r>
          </a:p>
          <a:p>
            <a:pPr marL="457200" indent="-457200" algn="just">
              <a:buFontTx/>
              <a:buChar char="-"/>
            </a:pPr>
            <a:r>
              <a:rPr lang="en-US" sz="2800" dirty="0" err="1" smtClean="0"/>
              <a:t>Aabidaa</a:t>
            </a:r>
            <a:r>
              <a:rPr lang="en-US" sz="2800" dirty="0" smtClean="0"/>
              <a:t> Al-</a:t>
            </a:r>
            <a:r>
              <a:rPr lang="en-US" sz="2800" dirty="0" err="1" smtClean="0"/>
              <a:t>Jujaniyyah</a:t>
            </a:r>
            <a:r>
              <a:rPr lang="en-US" sz="2800" dirty="0" smtClean="0"/>
              <a:t> (d.348H in Baghdad)</a:t>
            </a:r>
          </a:p>
          <a:p>
            <a:pPr marL="457200" indent="-457200" algn="just">
              <a:buFontTx/>
              <a:buChar char="-"/>
            </a:pPr>
            <a:r>
              <a:rPr lang="en-US" sz="2800" dirty="0" err="1" smtClean="0"/>
              <a:t>Aaighur</a:t>
            </a:r>
            <a:r>
              <a:rPr lang="en-US" sz="2800" dirty="0" smtClean="0"/>
              <a:t> Bin Abdullah </a:t>
            </a:r>
            <a:r>
              <a:rPr lang="en-US" sz="2800" dirty="0" err="1" smtClean="0"/>
              <a:t>Turkiyyah</a:t>
            </a:r>
            <a:r>
              <a:rPr lang="en-US" sz="2800" dirty="0" smtClean="0"/>
              <a:t> </a:t>
            </a:r>
            <a:r>
              <a:rPr lang="en-US" sz="2800" dirty="0"/>
              <a:t>(d. </a:t>
            </a:r>
            <a:r>
              <a:rPr lang="en-US" sz="2800" dirty="0" smtClean="0"/>
              <a:t>540H in in </a:t>
            </a:r>
            <a:r>
              <a:rPr lang="en-US" sz="2800" dirty="0" err="1" smtClean="0"/>
              <a:t>Daahistaan</a:t>
            </a:r>
            <a:r>
              <a:rPr lang="en-US" sz="2800" dirty="0" smtClean="0"/>
              <a:t>)</a:t>
            </a:r>
          </a:p>
          <a:p>
            <a:pPr marL="457200" indent="-457200" algn="just">
              <a:buFontTx/>
              <a:buChar char="-"/>
            </a:pPr>
            <a:r>
              <a:rPr lang="en-US" sz="2800" dirty="0" smtClean="0"/>
              <a:t> Shams </a:t>
            </a:r>
            <a:r>
              <a:rPr lang="en-US" sz="2800" dirty="0" err="1" smtClean="0"/>
              <a:t>Ud</a:t>
            </a:r>
            <a:r>
              <a:rPr lang="en-US" sz="2800" dirty="0" smtClean="0"/>
              <a:t> </a:t>
            </a:r>
            <a:r>
              <a:rPr lang="en-US" sz="2800" dirty="0" err="1" smtClean="0"/>
              <a:t>Duhaa</a:t>
            </a:r>
            <a:r>
              <a:rPr lang="en-US" sz="2800" dirty="0" smtClean="0"/>
              <a:t> </a:t>
            </a:r>
            <a:r>
              <a:rPr lang="en-US" sz="2800" dirty="0" err="1" smtClean="0"/>
              <a:t>Bint</a:t>
            </a:r>
            <a:r>
              <a:rPr lang="en-US" sz="2800" dirty="0" smtClean="0"/>
              <a:t> Muhammad Al-</a:t>
            </a:r>
            <a:r>
              <a:rPr lang="en-US" sz="2800" dirty="0" err="1" smtClean="0"/>
              <a:t>Waaidh</a:t>
            </a:r>
            <a:r>
              <a:rPr lang="en-US" sz="2800" dirty="0" smtClean="0"/>
              <a:t> </a:t>
            </a:r>
            <a:r>
              <a:rPr lang="en-US" sz="2800" dirty="0"/>
              <a:t>(d. </a:t>
            </a:r>
            <a:r>
              <a:rPr lang="en-US" sz="2800" dirty="0" smtClean="0"/>
              <a:t>583H in </a:t>
            </a:r>
            <a:r>
              <a:rPr lang="en-US" sz="2800" dirty="0" err="1"/>
              <a:t>Makkah</a:t>
            </a:r>
            <a:r>
              <a:rPr lang="en-US" sz="2800" dirty="0" smtClean="0"/>
              <a:t>)</a:t>
            </a:r>
          </a:p>
          <a:p>
            <a:pPr marL="457200" indent="-457200" algn="just">
              <a:buFontTx/>
              <a:buChar char="-"/>
            </a:pPr>
            <a:r>
              <a:rPr lang="en-US" sz="2800" dirty="0" smtClean="0"/>
              <a:t>Aisha the wife of </a:t>
            </a:r>
            <a:r>
              <a:rPr lang="en-US" sz="2800" dirty="0" err="1" smtClean="0"/>
              <a:t>Shujaa</a:t>
            </a:r>
            <a:r>
              <a:rPr lang="en-US" sz="2800" dirty="0" smtClean="0"/>
              <a:t> </a:t>
            </a:r>
            <a:r>
              <a:rPr lang="en-US" sz="2800" dirty="0" err="1" smtClean="0"/>
              <a:t>Ud</a:t>
            </a:r>
            <a:r>
              <a:rPr lang="en-US" sz="2800" dirty="0" smtClean="0"/>
              <a:t> Deen Bin  Al-</a:t>
            </a:r>
            <a:r>
              <a:rPr lang="en-US" sz="2800" dirty="0" err="1" smtClean="0"/>
              <a:t>Maagh</a:t>
            </a:r>
            <a:r>
              <a:rPr lang="en-US" sz="2800" dirty="0" smtClean="0"/>
              <a:t> </a:t>
            </a:r>
            <a:r>
              <a:rPr lang="en-US" sz="2800" dirty="0"/>
              <a:t>(d. </a:t>
            </a:r>
            <a:r>
              <a:rPr lang="en-US" sz="2800" dirty="0" smtClean="0"/>
              <a:t>655H </a:t>
            </a:r>
            <a:r>
              <a:rPr lang="en-US" sz="2800" dirty="0"/>
              <a:t>in </a:t>
            </a:r>
            <a:r>
              <a:rPr lang="en-US" sz="2800" dirty="0" smtClean="0"/>
              <a:t>Damascus),</a:t>
            </a:r>
          </a:p>
          <a:p>
            <a:pPr marL="457200" indent="-457200" algn="just">
              <a:buFontTx/>
              <a:buChar char="-"/>
            </a:pPr>
            <a:r>
              <a:rPr lang="en-US" sz="2800" dirty="0" smtClean="0"/>
              <a:t>There are many more mentioned in the book </a:t>
            </a:r>
            <a:r>
              <a:rPr lang="en-US" sz="2800" dirty="0" err="1" smtClean="0"/>
              <a:t>Taraajim</a:t>
            </a:r>
            <a:r>
              <a:rPr lang="en-US" sz="2800" dirty="0" smtClean="0"/>
              <a:t> </a:t>
            </a:r>
            <a:r>
              <a:rPr lang="en-US" sz="2800" dirty="0" err="1" smtClean="0"/>
              <a:t>Aa’laam</a:t>
            </a:r>
            <a:r>
              <a:rPr lang="en-US" sz="2800" dirty="0" smtClean="0"/>
              <a:t> un </a:t>
            </a:r>
            <a:r>
              <a:rPr lang="en-US" sz="2800" dirty="0" err="1" smtClean="0"/>
              <a:t>Nisaa</a:t>
            </a:r>
            <a:r>
              <a:rPr lang="en-US" sz="2800" dirty="0" smtClean="0"/>
              <a:t> (Arabic)</a:t>
            </a:r>
          </a:p>
          <a:p>
            <a:pPr marL="457200" indent="-457200">
              <a:buFontTx/>
              <a:buChar char="-"/>
            </a:pPr>
            <a:endParaRPr lang="en-US" sz="2800" dirty="0"/>
          </a:p>
          <a:p>
            <a:pPr marL="457200" indent="-457200">
              <a:buFontTx/>
              <a:buChar char="-"/>
            </a:pPr>
            <a:endParaRPr lang="en-US" sz="2800" dirty="0" smtClean="0"/>
          </a:p>
          <a:p>
            <a:endParaRPr lang="en-US" dirty="0" smtClean="0"/>
          </a:p>
          <a:p>
            <a:endParaRPr lang="en-US" dirty="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191123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385488" y="1314862"/>
            <a:ext cx="8526085" cy="4832093"/>
          </a:xfrm>
          <a:prstGeom prst="rect">
            <a:avLst/>
          </a:prstGeom>
          <a:noFill/>
        </p:spPr>
        <p:txBody>
          <a:bodyPr wrap="square" rtlCol="0">
            <a:spAutoFit/>
          </a:bodyPr>
          <a:lstStyle/>
          <a:p>
            <a:pPr algn="just"/>
            <a:r>
              <a:rPr lang="en-US" sz="2800" b="1" dirty="0" smtClean="0"/>
              <a:t>Finances of </a:t>
            </a:r>
            <a:r>
              <a:rPr lang="en-US" sz="2800" b="1" dirty="0" err="1" smtClean="0"/>
              <a:t>Maktabs</a:t>
            </a:r>
            <a:endParaRPr lang="en-US" sz="2800" b="1" dirty="0" smtClean="0"/>
          </a:p>
          <a:p>
            <a:pPr algn="just"/>
            <a:endParaRPr lang="en-US" sz="2800" dirty="0"/>
          </a:p>
          <a:p>
            <a:pPr marL="457200" indent="-457200" algn="just">
              <a:buFontTx/>
              <a:buChar char="-"/>
            </a:pPr>
            <a:r>
              <a:rPr lang="en-US" sz="2800" dirty="0" smtClean="0"/>
              <a:t>Rulers and wealthy well wishers used to oversee the needs of the maktab such as salaries and any needs of students. </a:t>
            </a:r>
          </a:p>
          <a:p>
            <a:pPr marL="457200" indent="-457200" algn="just">
              <a:buFontTx/>
              <a:buChar char="-"/>
            </a:pPr>
            <a:r>
              <a:rPr lang="en-US" sz="2800" dirty="0" smtClean="0"/>
              <a:t>These well wishers used to buy fruit for the teachers and </a:t>
            </a:r>
            <a:r>
              <a:rPr lang="en-US" sz="2800" dirty="0" err="1" smtClean="0"/>
              <a:t>honour</a:t>
            </a:r>
            <a:r>
              <a:rPr lang="en-US" sz="2800" dirty="0" smtClean="0"/>
              <a:t> them by perfuming them on their heads with perfume oils to encourage and motivate them to be devoted to teaching.</a:t>
            </a:r>
          </a:p>
          <a:p>
            <a:pPr marL="457200" indent="-457200" algn="just">
              <a:buFontTx/>
              <a:buChar char="-"/>
            </a:pPr>
            <a:r>
              <a:rPr lang="en-US" sz="2800" dirty="0" err="1" smtClean="0"/>
              <a:t>Hashim</a:t>
            </a:r>
            <a:r>
              <a:rPr lang="en-US" sz="2800" dirty="0" smtClean="0"/>
              <a:t> Bin </a:t>
            </a:r>
            <a:r>
              <a:rPr lang="en-US" sz="2800" dirty="0" err="1" smtClean="0"/>
              <a:t>Masroor</a:t>
            </a:r>
            <a:r>
              <a:rPr lang="en-US" sz="2800" dirty="0" smtClean="0"/>
              <a:t> </a:t>
            </a:r>
            <a:r>
              <a:rPr lang="en-US" sz="2800" dirty="0" err="1" smtClean="0"/>
              <a:t>Tameemi</a:t>
            </a:r>
            <a:r>
              <a:rPr lang="en-US" sz="2800" dirty="0" smtClean="0"/>
              <a:t> was a famous well wisher of </a:t>
            </a:r>
            <a:r>
              <a:rPr lang="en-US" sz="2800" dirty="0" err="1" smtClean="0"/>
              <a:t>maktabs</a:t>
            </a:r>
            <a:r>
              <a:rPr lang="en-US" sz="2800" dirty="0" smtClean="0"/>
              <a:t> in Tunisia. </a:t>
            </a:r>
            <a:endParaRPr lang="en-US" sz="2800" dirty="0"/>
          </a:p>
        </p:txBody>
      </p:sp>
    </p:spTree>
    <p:extLst>
      <p:ext uri="{BB962C8B-B14F-4D97-AF65-F5344CB8AC3E}">
        <p14:creationId xmlns:p14="http://schemas.microsoft.com/office/powerpoint/2010/main" val="2451451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4218" y="1179384"/>
            <a:ext cx="8435383" cy="5262980"/>
          </a:xfrm>
          <a:prstGeom prst="rect">
            <a:avLst/>
          </a:prstGeom>
          <a:noFill/>
        </p:spPr>
        <p:txBody>
          <a:bodyPr wrap="square" rtlCol="0">
            <a:spAutoFit/>
          </a:bodyPr>
          <a:lstStyle/>
          <a:p>
            <a:pPr algn="just"/>
            <a:r>
              <a:rPr lang="en-US" sz="2800" b="1" dirty="0" smtClean="0"/>
              <a:t>Subjects taught in  </a:t>
            </a:r>
            <a:r>
              <a:rPr lang="en-US" sz="2800" b="1" dirty="0" err="1" smtClean="0"/>
              <a:t>maktabs</a:t>
            </a:r>
            <a:endParaRPr lang="en-US" sz="2800" b="1" dirty="0" smtClean="0"/>
          </a:p>
          <a:p>
            <a:pPr algn="just"/>
            <a:endParaRPr lang="en-US" sz="2800" dirty="0"/>
          </a:p>
          <a:p>
            <a:pPr marL="457200" indent="-457200" algn="just">
              <a:buFontTx/>
              <a:buChar char="-"/>
            </a:pPr>
            <a:r>
              <a:rPr lang="en-US" sz="2800" dirty="0" smtClean="0"/>
              <a:t>The main subjects taught in a maktab at the elementary level were </a:t>
            </a:r>
          </a:p>
          <a:p>
            <a:pPr algn="just"/>
            <a:endParaRPr lang="en-US" sz="2800" dirty="0"/>
          </a:p>
          <a:p>
            <a:pPr marL="571500" indent="-571500" algn="just">
              <a:buAutoNum type="romanLcPeriod"/>
            </a:pPr>
            <a:r>
              <a:rPr lang="en-US" sz="2800" dirty="0" smtClean="0"/>
              <a:t>reading the Qur’aan and it’s related sciences such as </a:t>
            </a:r>
            <a:r>
              <a:rPr lang="en-US" sz="2800" dirty="0" err="1" smtClean="0"/>
              <a:t>tajweed</a:t>
            </a:r>
            <a:r>
              <a:rPr lang="en-US" sz="2800" dirty="0" smtClean="0"/>
              <a:t> and </a:t>
            </a:r>
            <a:r>
              <a:rPr lang="en-US" sz="2800" dirty="0" err="1" smtClean="0"/>
              <a:t>tafseer</a:t>
            </a:r>
            <a:r>
              <a:rPr lang="en-US" sz="2800" dirty="0" smtClean="0"/>
              <a:t> in a simple manner</a:t>
            </a:r>
          </a:p>
          <a:p>
            <a:pPr marL="571500" indent="-571500" algn="just">
              <a:buAutoNum type="romanLcPeriod"/>
            </a:pPr>
            <a:endParaRPr lang="en-US" sz="2800" dirty="0"/>
          </a:p>
          <a:p>
            <a:pPr marL="571500" indent="-571500" algn="just">
              <a:buAutoNum type="romanLcPeriod"/>
            </a:pPr>
            <a:r>
              <a:rPr lang="en-US" sz="2800" dirty="0" err="1" smtClean="0"/>
              <a:t>fiqh</a:t>
            </a:r>
            <a:r>
              <a:rPr lang="en-US" sz="2800" dirty="0" smtClean="0"/>
              <a:t> of the most essential worship that is repeatedly performed such as </a:t>
            </a:r>
            <a:r>
              <a:rPr lang="en-US" sz="2800" dirty="0" err="1" smtClean="0"/>
              <a:t>tahaara</a:t>
            </a:r>
            <a:r>
              <a:rPr lang="en-US" sz="2800" dirty="0" smtClean="0"/>
              <a:t>, </a:t>
            </a:r>
            <a:r>
              <a:rPr lang="en-US" sz="2800" dirty="0" err="1" smtClean="0"/>
              <a:t>salaat</a:t>
            </a:r>
            <a:r>
              <a:rPr lang="en-US" sz="2800" dirty="0" smtClean="0"/>
              <a:t>, fasting.</a:t>
            </a:r>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2895275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838" y="1043301"/>
            <a:ext cx="8140599" cy="3539431"/>
          </a:xfrm>
          <a:prstGeom prst="rect">
            <a:avLst/>
          </a:prstGeom>
        </p:spPr>
        <p:txBody>
          <a:bodyPr wrap="square">
            <a:spAutoFit/>
          </a:bodyPr>
          <a:lstStyle/>
          <a:p>
            <a:pPr marL="571500" indent="-571500" algn="just">
              <a:buAutoNum type="romanLcPeriod"/>
            </a:pPr>
            <a:endParaRPr lang="en-US" sz="2800" dirty="0"/>
          </a:p>
          <a:p>
            <a:pPr marL="571500" indent="-571500" algn="just">
              <a:buAutoNum type="romanLcPeriod"/>
            </a:pPr>
            <a:endParaRPr lang="en-US" sz="2800" dirty="0"/>
          </a:p>
          <a:p>
            <a:pPr marL="457200" indent="-457200" algn="just">
              <a:buFontTx/>
              <a:buChar char="-"/>
            </a:pPr>
            <a:r>
              <a:rPr lang="en-US" sz="2800" dirty="0"/>
              <a:t>the second phase was to learn basic Arabic grammar, </a:t>
            </a:r>
            <a:r>
              <a:rPr lang="en-US" sz="2800" dirty="0" err="1"/>
              <a:t>memorisation</a:t>
            </a:r>
            <a:r>
              <a:rPr lang="en-US" sz="2800" dirty="0"/>
              <a:t> </a:t>
            </a:r>
            <a:r>
              <a:rPr lang="en-US" sz="2800" dirty="0" smtClean="0"/>
              <a:t>of poetry </a:t>
            </a:r>
            <a:r>
              <a:rPr lang="en-US" sz="2800" dirty="0"/>
              <a:t>and various Islamic and linguistic sciences in verse </a:t>
            </a:r>
            <a:r>
              <a:rPr lang="en-US" sz="2800" dirty="0" smtClean="0"/>
              <a:t>form, literature </a:t>
            </a:r>
            <a:r>
              <a:rPr lang="en-US" sz="2800" dirty="0"/>
              <a:t>related to </a:t>
            </a:r>
            <a:r>
              <a:rPr lang="en-US" sz="2800" dirty="0" err="1"/>
              <a:t>ahkaam</a:t>
            </a:r>
            <a:r>
              <a:rPr lang="en-US" sz="2800" dirty="0"/>
              <a:t> </a:t>
            </a:r>
            <a:r>
              <a:rPr lang="en-US" sz="2800" dirty="0" smtClean="0"/>
              <a:t>(</a:t>
            </a:r>
            <a:r>
              <a:rPr lang="en-US" sz="2800" dirty="0" err="1" smtClean="0"/>
              <a:t>shariah</a:t>
            </a:r>
            <a:r>
              <a:rPr lang="en-US" sz="2800" dirty="0" smtClean="0"/>
              <a:t> rulings</a:t>
            </a:r>
            <a:r>
              <a:rPr lang="en-US" sz="2800" dirty="0"/>
              <a:t>) and </a:t>
            </a:r>
            <a:r>
              <a:rPr lang="en-US" sz="2800" dirty="0" err="1"/>
              <a:t>aadaab</a:t>
            </a:r>
            <a:r>
              <a:rPr lang="en-US" sz="2800" dirty="0"/>
              <a:t> (etiquettes) of deen, society and </a:t>
            </a:r>
            <a:r>
              <a:rPr lang="en-US" sz="2800" dirty="0" err="1" smtClean="0"/>
              <a:t>akhlaaq</a:t>
            </a:r>
            <a:r>
              <a:rPr lang="en-US" sz="2800" dirty="0" smtClean="0"/>
              <a:t> (character). </a:t>
            </a:r>
            <a:endParaRPr lang="en-US" sz="2800" dirty="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2118630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4921" y="1496909"/>
            <a:ext cx="8068050" cy="4062651"/>
          </a:xfrm>
          <a:prstGeom prst="rect">
            <a:avLst/>
          </a:prstGeom>
          <a:noFill/>
        </p:spPr>
        <p:txBody>
          <a:bodyPr wrap="square" rtlCol="0">
            <a:spAutoFit/>
          </a:bodyPr>
          <a:lstStyle/>
          <a:p>
            <a:pPr lvl="0"/>
            <a:r>
              <a:rPr lang="en-ZA" sz="3000" dirty="0"/>
              <a:t>The Arabic language has three terms for education, representing the various dimensions of the educational process as perceived by Islam</a:t>
            </a:r>
            <a:r>
              <a:rPr lang="en-ZA" sz="3000" dirty="0" smtClean="0"/>
              <a:t>.</a:t>
            </a:r>
          </a:p>
          <a:p>
            <a:pPr lvl="0"/>
            <a:r>
              <a:rPr lang="en-ZA" sz="3000" dirty="0" smtClean="0"/>
              <a:t> </a:t>
            </a:r>
            <a:endParaRPr lang="en-ZA" sz="3000" dirty="0"/>
          </a:p>
          <a:p>
            <a:pPr marL="914400" lvl="1" indent="-457200">
              <a:buFont typeface="+mj-lt"/>
              <a:buAutoNum type="arabicPeriod"/>
            </a:pPr>
            <a:r>
              <a:rPr lang="en-ZA" sz="3000" dirty="0"/>
              <a:t>Ta’lim</a:t>
            </a:r>
          </a:p>
          <a:p>
            <a:pPr marL="914400" lvl="1" indent="-457200">
              <a:buFont typeface="+mj-lt"/>
              <a:buAutoNum type="arabicPeriod"/>
            </a:pPr>
            <a:r>
              <a:rPr lang="en-ZA" sz="3000" dirty="0"/>
              <a:t>Tarbiyyah</a:t>
            </a:r>
          </a:p>
          <a:p>
            <a:pPr marL="914400" lvl="1" indent="-457200">
              <a:buFont typeface="+mj-lt"/>
              <a:buAutoNum type="arabicPeriod"/>
            </a:pPr>
            <a:r>
              <a:rPr lang="en-ZA" sz="3000" dirty="0" smtClean="0"/>
              <a:t>Ta’deeb</a:t>
            </a:r>
            <a:endParaRPr lang="en-ZA" sz="3000" dirty="0"/>
          </a:p>
          <a:p>
            <a:endParaRPr lang="en-US" dirty="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3511094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rot="21000000">
            <a:off x="-1452636" y="3022443"/>
            <a:ext cx="9565671" cy="1679594"/>
          </a:xfrm>
        </p:spPr>
        <p:txBody>
          <a:bodyPr/>
          <a:lstStyle/>
          <a:p>
            <a:r>
              <a:rPr lang="en-US" sz="4400" dirty="0" smtClean="0"/>
              <a:t>History of </a:t>
            </a:r>
            <a:r>
              <a:rPr lang="en-US" sz="4400" dirty="0" err="1" smtClean="0"/>
              <a:t>Maktabs</a:t>
            </a:r>
            <a:endParaRPr lang="en-US" sz="4400" dirty="0"/>
          </a:p>
        </p:txBody>
      </p:sp>
      <p:pic>
        <p:nvPicPr>
          <p:cNvPr id="7" name="Picture 6"/>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6961499" y="48665"/>
            <a:ext cx="2059164" cy="2573956"/>
          </a:xfrm>
          <a:prstGeom prst="rect">
            <a:avLst/>
          </a:prstGeom>
        </p:spPr>
      </p:pic>
    </p:spTree>
    <p:extLst>
      <p:ext uri="{BB962C8B-B14F-4D97-AF65-F5344CB8AC3E}">
        <p14:creationId xmlns:p14="http://schemas.microsoft.com/office/powerpoint/2010/main" val="1455925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408164" y="1148883"/>
            <a:ext cx="8735836" cy="5693867"/>
          </a:xfrm>
          <a:prstGeom prst="rect">
            <a:avLst/>
          </a:prstGeom>
          <a:noFill/>
        </p:spPr>
        <p:txBody>
          <a:bodyPr wrap="square" rtlCol="0">
            <a:spAutoFit/>
          </a:bodyPr>
          <a:lstStyle/>
          <a:p>
            <a:pPr marL="514350" lvl="0" indent="-514350" algn="just">
              <a:buAutoNum type="arabicPeriod"/>
            </a:pPr>
            <a:r>
              <a:rPr lang="en-ZA" sz="2800" b="1" dirty="0" smtClean="0"/>
              <a:t>Ta'līm </a:t>
            </a:r>
            <a:r>
              <a:rPr lang="en-ZA" sz="2800" dirty="0" smtClean="0"/>
              <a:t>- most </a:t>
            </a:r>
            <a:r>
              <a:rPr lang="en-ZA" sz="2800" dirty="0"/>
              <a:t>widely used word for education in a formal sense is </a:t>
            </a:r>
            <a:r>
              <a:rPr lang="en-ZA" sz="2800" dirty="0" smtClean="0"/>
              <a:t>from </a:t>
            </a:r>
            <a:r>
              <a:rPr lang="en-ZA" sz="2800" dirty="0"/>
              <a:t>the root 'alima (to know, to be aware, to perceive, to learn), which is used to denote knowledge being sought or imparted through instruction and teaching. </a:t>
            </a:r>
          </a:p>
          <a:p>
            <a:pPr marL="514350" lvl="0" indent="-514350" algn="just">
              <a:buAutoNum type="arabicPeriod"/>
            </a:pPr>
            <a:r>
              <a:rPr lang="en-ZA" sz="2800" b="1" dirty="0" smtClean="0"/>
              <a:t>Tarbiyah – </a:t>
            </a:r>
            <a:r>
              <a:rPr lang="en-ZA" sz="2800" dirty="0"/>
              <a:t>from </a:t>
            </a:r>
            <a:r>
              <a:rPr lang="en-ZA" sz="2800" dirty="0" smtClean="0"/>
              <a:t>‘raba’ </a:t>
            </a:r>
            <a:r>
              <a:rPr lang="en-ZA" sz="2800" dirty="0"/>
              <a:t>(to increase, to grow, to rear), implies a state of spiritual and ethical nurturing in accordance with the will of </a:t>
            </a:r>
            <a:r>
              <a:rPr lang="en-ZA" sz="2800" dirty="0" smtClean="0"/>
              <a:t>Allah.</a:t>
            </a:r>
          </a:p>
          <a:p>
            <a:pPr marL="514350" lvl="0" indent="-514350" algn="just">
              <a:buAutoNum type="arabicPeriod"/>
            </a:pPr>
            <a:r>
              <a:rPr lang="en-ZA" sz="2800" b="1" dirty="0" smtClean="0"/>
              <a:t>Ta’deeb</a:t>
            </a:r>
            <a:r>
              <a:rPr lang="en-ZA" sz="2800" dirty="0"/>
              <a:t>, from </a:t>
            </a:r>
            <a:r>
              <a:rPr lang="en-ZA" sz="2800" dirty="0" smtClean="0"/>
              <a:t>‘aduba’ </a:t>
            </a:r>
            <a:r>
              <a:rPr lang="en-ZA" sz="2800" dirty="0"/>
              <a:t>(to be cultured, refined, well-mannered)</a:t>
            </a:r>
            <a:r>
              <a:rPr lang="en-ZA" sz="2800" dirty="0" smtClean="0"/>
              <a:t>, suggests a </a:t>
            </a:r>
            <a:r>
              <a:rPr lang="en-ZA" sz="2800" dirty="0"/>
              <a:t>person's development of sound social </a:t>
            </a:r>
            <a:r>
              <a:rPr lang="en-ZA" sz="2800" dirty="0" smtClean="0"/>
              <a:t>behavior. ‘Sound’ requires </a:t>
            </a:r>
            <a:r>
              <a:rPr lang="en-ZA" sz="2800" dirty="0"/>
              <a:t>a deeper understanding of the Islamic conception of the human </a:t>
            </a:r>
            <a:r>
              <a:rPr lang="en-ZA" sz="2800" dirty="0" smtClean="0"/>
              <a:t>being.</a:t>
            </a:r>
            <a:endParaRPr lang="en-US" sz="2800" dirty="0"/>
          </a:p>
        </p:txBody>
      </p:sp>
    </p:spTree>
    <p:extLst>
      <p:ext uri="{BB962C8B-B14F-4D97-AF65-F5344CB8AC3E}">
        <p14:creationId xmlns:p14="http://schemas.microsoft.com/office/powerpoint/2010/main" val="57069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1171" y="1532514"/>
            <a:ext cx="2175520" cy="1354217"/>
          </a:xfrm>
          <a:prstGeom prst="rect">
            <a:avLst/>
          </a:prstGeom>
          <a:noFill/>
        </p:spPr>
        <p:txBody>
          <a:bodyPr wrap="none" rtlCol="0">
            <a:spAutoFit/>
          </a:bodyPr>
          <a:lstStyle/>
          <a:p>
            <a:r>
              <a:rPr lang="en-US" sz="2800" dirty="0" smtClean="0"/>
              <a:t>References</a:t>
            </a:r>
          </a:p>
          <a:p>
            <a:endParaRPr lang="en-US" dirty="0" smtClean="0"/>
          </a:p>
          <a:p>
            <a:endParaRPr lang="en-US" dirty="0"/>
          </a:p>
          <a:p>
            <a:endParaRPr lang="en-US" dirty="0"/>
          </a:p>
        </p:txBody>
      </p:sp>
    </p:spTree>
    <p:extLst>
      <p:ext uri="{BB962C8B-B14F-4D97-AF65-F5344CB8AC3E}">
        <p14:creationId xmlns:p14="http://schemas.microsoft.com/office/powerpoint/2010/main" val="1187711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2" name="Title 1"/>
          <p:cNvSpPr>
            <a:spLocks noGrp="1"/>
          </p:cNvSpPr>
          <p:nvPr>
            <p:ph type="title"/>
          </p:nvPr>
        </p:nvSpPr>
        <p:spPr/>
        <p:txBody>
          <a:bodyPr/>
          <a:lstStyle/>
          <a:p>
            <a:r>
              <a:rPr lang="en-US" dirty="0" smtClean="0"/>
              <a:t>History of </a:t>
            </a:r>
            <a:r>
              <a:rPr lang="en-US" dirty="0" err="1" smtClean="0"/>
              <a:t>Maktabs</a:t>
            </a:r>
            <a:endParaRPr lang="en-US" dirty="0"/>
          </a:p>
        </p:txBody>
      </p:sp>
      <p:sp>
        <p:nvSpPr>
          <p:cNvPr id="3" name="TextBox 2"/>
          <p:cNvSpPr txBox="1"/>
          <p:nvPr/>
        </p:nvSpPr>
        <p:spPr>
          <a:xfrm>
            <a:off x="1591659" y="3568652"/>
            <a:ext cx="184666" cy="369332"/>
          </a:xfrm>
          <a:prstGeom prst="rect">
            <a:avLst/>
          </a:prstGeom>
          <a:noFill/>
        </p:spPr>
        <p:txBody>
          <a:bodyPr wrap="none" rtlCol="0">
            <a:spAutoFit/>
          </a:bodyPr>
          <a:lstStyle/>
          <a:p>
            <a:endParaRPr lang="en-US" dirty="0"/>
          </a:p>
        </p:txBody>
      </p:sp>
      <p:sp>
        <p:nvSpPr>
          <p:cNvPr id="4" name="TextBox 3"/>
          <p:cNvSpPr txBox="1"/>
          <p:nvPr/>
        </p:nvSpPr>
        <p:spPr>
          <a:xfrm>
            <a:off x="299864" y="3176979"/>
            <a:ext cx="8521006" cy="4093429"/>
          </a:xfrm>
          <a:prstGeom prst="rect">
            <a:avLst/>
          </a:prstGeom>
          <a:noFill/>
        </p:spPr>
        <p:txBody>
          <a:bodyPr wrap="square" rtlCol="0">
            <a:spAutoFit/>
          </a:bodyPr>
          <a:lstStyle/>
          <a:p>
            <a:pPr lvl="0" algn="just"/>
            <a:r>
              <a:rPr lang="en-ZA" sz="2800" dirty="0"/>
              <a:t>Islam has, from its inception, placed a high premium on education and has enjoyed a long and rich intellectual tradition. </a:t>
            </a:r>
          </a:p>
          <a:p>
            <a:pPr lvl="0" algn="just"/>
            <a:endParaRPr lang="en-ZA" sz="2800" dirty="0"/>
          </a:p>
          <a:p>
            <a:pPr lvl="0" algn="just"/>
            <a:r>
              <a:rPr lang="en-ZA" sz="2800" dirty="0"/>
              <a:t>Knowledge ('ilm) occupies a significant position within Islam, as evidenced by the more than 800 references to it in </a:t>
            </a:r>
            <a:r>
              <a:rPr lang="en-ZA" sz="2800" dirty="0" smtClean="0"/>
              <a:t>the </a:t>
            </a:r>
            <a:r>
              <a:rPr lang="en-ZA" sz="2800" dirty="0"/>
              <a:t>Qur’an</a:t>
            </a:r>
            <a:r>
              <a:rPr lang="en-ZA" sz="2800" b="1" dirty="0"/>
              <a:t>.</a:t>
            </a:r>
            <a:endParaRPr lang="en-ZA" sz="2800" dirty="0"/>
          </a:p>
          <a:p>
            <a:endParaRPr lang="en-US" sz="2800" dirty="0" smtClean="0"/>
          </a:p>
          <a:p>
            <a:endParaRPr lang="en-US" dirty="0"/>
          </a:p>
          <a:p>
            <a:endParaRPr lang="en-US" dirty="0" smtClean="0"/>
          </a:p>
        </p:txBody>
      </p:sp>
    </p:spTree>
    <p:extLst>
      <p:ext uri="{BB962C8B-B14F-4D97-AF65-F5344CB8AC3E}">
        <p14:creationId xmlns:p14="http://schemas.microsoft.com/office/powerpoint/2010/main" val="952526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420690" y="1813831"/>
            <a:ext cx="8470453" cy="4247317"/>
          </a:xfrm>
          <a:prstGeom prst="rect">
            <a:avLst/>
          </a:prstGeom>
          <a:noFill/>
        </p:spPr>
        <p:txBody>
          <a:bodyPr wrap="square" rtlCol="0">
            <a:spAutoFit/>
          </a:bodyPr>
          <a:lstStyle/>
          <a:p>
            <a:pPr lvl="0" algn="just"/>
            <a:r>
              <a:rPr lang="en-ZA" sz="2800" dirty="0"/>
              <a:t>The advent of the Quran in the seventh century was quite revolutionary for the predominantly illiterate Arabian society. The starting of Islamic education was Quran </a:t>
            </a:r>
            <a:r>
              <a:rPr lang="en-ZA" sz="2800" dirty="0" smtClean="0"/>
              <a:t>recitation</a:t>
            </a:r>
            <a:r>
              <a:rPr lang="en-ZA" sz="2800" dirty="0"/>
              <a:t>, and the first word was “Iqra” that means “read”</a:t>
            </a:r>
            <a:r>
              <a:rPr lang="en-ZA" sz="2800" dirty="0" smtClean="0"/>
              <a:t>.</a:t>
            </a:r>
          </a:p>
          <a:p>
            <a:pPr lvl="0" algn="just"/>
            <a:endParaRPr lang="en-ZA" sz="2800" dirty="0"/>
          </a:p>
          <a:p>
            <a:pPr lvl="0" algn="just"/>
            <a:r>
              <a:rPr lang="en-ZA" sz="2800" dirty="0"/>
              <a:t>Thus, education in Islam unequivocally derived its origins from a symbiotic relationship with religious </a:t>
            </a:r>
            <a:r>
              <a:rPr lang="en-ZA" sz="2800" dirty="0" smtClean="0"/>
              <a:t>instruction</a:t>
            </a:r>
          </a:p>
          <a:p>
            <a:endParaRPr lang="en-US" dirty="0"/>
          </a:p>
        </p:txBody>
      </p:sp>
    </p:spTree>
    <p:extLst>
      <p:ext uri="{BB962C8B-B14F-4D97-AF65-F5344CB8AC3E}">
        <p14:creationId xmlns:p14="http://schemas.microsoft.com/office/powerpoint/2010/main" val="1700343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
        <p:nvSpPr>
          <p:cNvPr id="3" name="TextBox 2"/>
          <p:cNvSpPr txBox="1"/>
          <p:nvPr/>
        </p:nvSpPr>
        <p:spPr>
          <a:xfrm>
            <a:off x="391350" y="1224140"/>
            <a:ext cx="8474872" cy="5262980"/>
          </a:xfrm>
          <a:prstGeom prst="rect">
            <a:avLst/>
          </a:prstGeom>
          <a:noFill/>
        </p:spPr>
        <p:txBody>
          <a:bodyPr wrap="square" rtlCol="0">
            <a:spAutoFit/>
          </a:bodyPr>
          <a:lstStyle/>
          <a:p>
            <a:pPr lvl="0" algn="just"/>
            <a:r>
              <a:rPr lang="en-ZA" sz="2800" b="1" dirty="0" smtClean="0"/>
              <a:t>In Makkah </a:t>
            </a:r>
            <a:endParaRPr lang="en-ZA" sz="2800" dirty="0" smtClean="0"/>
          </a:p>
          <a:p>
            <a:pPr marL="457200" lvl="0" indent="-457200" algn="just">
              <a:buFontTx/>
              <a:buChar char="-"/>
            </a:pPr>
            <a:r>
              <a:rPr lang="en-ZA" sz="2800" dirty="0" smtClean="0"/>
              <a:t>House </a:t>
            </a:r>
            <a:r>
              <a:rPr lang="en-ZA" sz="2800" dirty="0"/>
              <a:t>of Fatima Bint Khattab </a:t>
            </a:r>
            <a:r>
              <a:rPr lang="en-ZA" sz="2800" dirty="0" smtClean="0"/>
              <a:t>RA</a:t>
            </a:r>
          </a:p>
          <a:p>
            <a:pPr marL="457200" lvl="0" indent="-457200" algn="just">
              <a:buFontTx/>
              <a:buChar char="-"/>
            </a:pPr>
            <a:r>
              <a:rPr lang="en-ZA" sz="2800" dirty="0" smtClean="0"/>
              <a:t>Darul Arqam </a:t>
            </a:r>
            <a:endParaRPr lang="en-ZA" sz="2800" dirty="0"/>
          </a:p>
          <a:p>
            <a:pPr marL="457200" lvl="0" indent="-457200" algn="just">
              <a:buFontTx/>
              <a:buChar char="-"/>
            </a:pPr>
            <a:r>
              <a:rPr lang="en-ZA" sz="2800" dirty="0" smtClean="0"/>
              <a:t>Gorge </a:t>
            </a:r>
            <a:r>
              <a:rPr lang="en-ZA" sz="2800" dirty="0"/>
              <a:t>of Abi Taalib </a:t>
            </a:r>
            <a:endParaRPr lang="en-ZA" sz="2800" dirty="0" smtClean="0"/>
          </a:p>
          <a:p>
            <a:pPr marL="457200" indent="-457200" algn="just">
              <a:buFontTx/>
              <a:buChar char="-"/>
            </a:pPr>
            <a:endParaRPr lang="en-ZA" sz="2800" dirty="0"/>
          </a:p>
          <a:p>
            <a:pPr algn="just"/>
            <a:r>
              <a:rPr lang="en-ZA" sz="2800" b="1" dirty="0" smtClean="0"/>
              <a:t>In Madinah </a:t>
            </a:r>
            <a:endParaRPr lang="en-ZA" sz="2800" b="1" dirty="0"/>
          </a:p>
          <a:p>
            <a:pPr marL="457200" lvl="0" indent="-457200" algn="just">
              <a:buFontTx/>
              <a:buChar char="-"/>
            </a:pPr>
            <a:r>
              <a:rPr lang="en-ZA" sz="2800" dirty="0" smtClean="0"/>
              <a:t>As</a:t>
            </a:r>
            <a:r>
              <a:rPr lang="en-ZA" sz="2800" dirty="0"/>
              <a:t>-</a:t>
            </a:r>
            <a:r>
              <a:rPr lang="en-ZA" sz="2800" dirty="0" smtClean="0"/>
              <a:t>Suffah – dedicated students such as Abu Hurayrah (radiyallaho anho). </a:t>
            </a:r>
            <a:endParaRPr lang="en-ZA" sz="2800" dirty="0"/>
          </a:p>
          <a:p>
            <a:pPr marL="457200" lvl="0" indent="-457200" algn="just">
              <a:buFontTx/>
              <a:buChar char="-"/>
            </a:pPr>
            <a:r>
              <a:rPr lang="en-ZA" sz="2800" dirty="0" smtClean="0"/>
              <a:t>Adults (even old people) used to learn. Imam Bukhari RH narrated that “the companions of Rasulullah (sallallaho alayhi wa sallam) used to learn in their old age.”</a:t>
            </a:r>
            <a:endParaRPr lang="en-ZA" sz="2800" dirty="0"/>
          </a:p>
        </p:txBody>
      </p:sp>
    </p:spTree>
    <p:extLst>
      <p:ext uri="{BB962C8B-B14F-4D97-AF65-F5344CB8AC3E}">
        <p14:creationId xmlns:p14="http://schemas.microsoft.com/office/powerpoint/2010/main" val="4140935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781" y="1164133"/>
            <a:ext cx="8326626" cy="5693867"/>
          </a:xfrm>
          <a:prstGeom prst="rect">
            <a:avLst/>
          </a:prstGeom>
          <a:noFill/>
        </p:spPr>
        <p:txBody>
          <a:bodyPr wrap="square" rtlCol="0">
            <a:spAutoFit/>
          </a:bodyPr>
          <a:lstStyle/>
          <a:p>
            <a:pPr algn="just"/>
            <a:r>
              <a:rPr lang="en-ZA" sz="2800" dirty="0"/>
              <a:t>Thus, in this way, Islamic education began. Pious and learned Muslims (mu' allim or </a:t>
            </a:r>
            <a:r>
              <a:rPr lang="en-ZA" sz="2800" dirty="0" smtClean="0"/>
              <a:t>mudarris or Muaddib)</a:t>
            </a:r>
            <a:r>
              <a:rPr lang="en-ZA" sz="2800" dirty="0"/>
              <a:t>, dedicated to making the teachings of the Quran more accessible to the Islamic </a:t>
            </a:r>
            <a:r>
              <a:rPr lang="en-ZA" sz="2800" dirty="0" smtClean="0"/>
              <a:t>community, these places for learning were </a:t>
            </a:r>
            <a:r>
              <a:rPr lang="en-ZA" sz="2800" dirty="0"/>
              <a:t>kuttāb (plural, katātīb</a:t>
            </a:r>
            <a:r>
              <a:rPr lang="en-ZA" sz="2800" dirty="0" smtClean="0"/>
              <a:t>) or a maktab (pl. Makaatib). </a:t>
            </a:r>
            <a:r>
              <a:rPr lang="en-ZA" sz="2800" dirty="0"/>
              <a:t>The </a:t>
            </a:r>
            <a:r>
              <a:rPr lang="en-ZA" sz="2800" dirty="0" smtClean="0"/>
              <a:t>maktab </a:t>
            </a:r>
            <a:r>
              <a:rPr lang="en-ZA" sz="2800" dirty="0"/>
              <a:t>could be located in a variety of venues: mosques, private homes, shops, tents, or even out in the </a:t>
            </a:r>
            <a:r>
              <a:rPr lang="en-ZA" sz="2800" dirty="0" smtClean="0"/>
              <a:t>open. </a:t>
            </a:r>
          </a:p>
          <a:p>
            <a:pPr algn="just"/>
            <a:r>
              <a:rPr lang="en-ZA" sz="2800" dirty="0" smtClean="0"/>
              <a:t>- Although maktab and kuttab mean the same thing in Arabic. In the Arab world kuttab took hold while in the non-Arab Muslim world Maktab was more commonly used</a:t>
            </a:r>
            <a:r>
              <a:rPr lang="en-ZA" sz="2800" dirty="0" smtClean="0"/>
              <a:t>.</a:t>
            </a:r>
            <a:endParaRPr lang="en-ZA" sz="2800" dirty="0" smtClean="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1996254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162" y="1028972"/>
            <a:ext cx="8692411" cy="4524316"/>
          </a:xfrm>
          <a:prstGeom prst="rect">
            <a:avLst/>
          </a:prstGeom>
          <a:noFill/>
        </p:spPr>
        <p:txBody>
          <a:bodyPr wrap="square" rtlCol="0">
            <a:spAutoFit/>
          </a:bodyPr>
          <a:lstStyle/>
          <a:p>
            <a:pPr algn="r"/>
            <a:r>
              <a:rPr lang="ar-sa" sz="3600" b="1" dirty="0" smtClean="0"/>
              <a:t>في </a:t>
            </a:r>
            <a:r>
              <a:rPr lang="ar-sa" sz="3600" b="1" dirty="0"/>
              <a:t>لسان العرب تأتي الكتاتيب من جمع كلمة الكتاب وهي موضوع تعليم الكتاب.. بينما قال المبرد: المكتب موضع التعليم، والمكتب المعلم، والكتاب الصبيان، قال ومن جعل الموضع الكتاب فقد أخطأ.. وتأتي محصلة التعريفات اللغوية للكتاتيب هو شبه الإجماع على أن المكتب من مواضع التعليم ولكنهم اختلفوا بشأن الكتاب، فبينما يجعله بعضهم من مواضع التعليم، ويعده مرادفا للمكتب، عبر بعض الآخر بالكتاب عن الصبية المتعلمين في المكتب، وعد استعمال الكتاب بمثابة موضع التعليم خطأ.</a:t>
            </a:r>
            <a:endParaRPr lang="en-US" sz="3600" b="1" dirty="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777243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613377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316" y="1233211"/>
            <a:ext cx="8758512" cy="5970866"/>
          </a:xfrm>
          <a:prstGeom prst="rect">
            <a:avLst/>
          </a:prstGeom>
          <a:noFill/>
        </p:spPr>
        <p:txBody>
          <a:bodyPr wrap="square" rtlCol="0">
            <a:spAutoFit/>
          </a:bodyPr>
          <a:lstStyle/>
          <a:p>
            <a:pPr lvl="0" algn="just"/>
            <a:r>
              <a:rPr lang="en-ZA" sz="2800" dirty="0" smtClean="0"/>
              <a:t>With </a:t>
            </a:r>
            <a:r>
              <a:rPr lang="en-ZA" sz="2800" dirty="0"/>
              <a:t>the widespread desire of the faithful to study the Quran, </a:t>
            </a:r>
            <a:r>
              <a:rPr lang="en-ZA" sz="2800" dirty="0" smtClean="0"/>
              <a:t>katātīb/makaatib could </a:t>
            </a:r>
            <a:r>
              <a:rPr lang="en-ZA" sz="2800" dirty="0"/>
              <a:t>be found in virtually every part of the Islamic </a:t>
            </a:r>
            <a:r>
              <a:rPr lang="en-ZA" sz="2800" dirty="0" smtClean="0"/>
              <a:t>world by </a:t>
            </a:r>
            <a:r>
              <a:rPr lang="en-ZA" sz="2800" dirty="0"/>
              <a:t>the middle of the eighth century.</a:t>
            </a:r>
          </a:p>
          <a:p>
            <a:pPr lvl="0" algn="just"/>
            <a:r>
              <a:rPr lang="en-ZA" sz="2800" dirty="0"/>
              <a:t>The </a:t>
            </a:r>
            <a:r>
              <a:rPr lang="en-ZA" sz="2800" dirty="0" smtClean="0"/>
              <a:t>kuttāb/maktab </a:t>
            </a:r>
            <a:r>
              <a:rPr lang="en-ZA" sz="2800" dirty="0"/>
              <a:t>served a vital social function as the only vehicle for formal public instruction for primary-age children and continued so until Western models of education were introduced in the modern period. </a:t>
            </a:r>
          </a:p>
          <a:p>
            <a:pPr lvl="0" algn="just"/>
            <a:r>
              <a:rPr lang="en-ZA" sz="2800" dirty="0"/>
              <a:t>Even at present, it has exhibited remarkable durability and continues to be an important means of religious instruction in </a:t>
            </a:r>
            <a:r>
              <a:rPr lang="en-ZA" sz="2800" dirty="0" smtClean="0"/>
              <a:t>mauslim countries</a:t>
            </a:r>
            <a:r>
              <a:rPr lang="en-ZA" sz="2800" dirty="0"/>
              <a:t>.</a:t>
            </a:r>
          </a:p>
          <a:p>
            <a:endParaRPr lang="en-US" dirty="0"/>
          </a:p>
        </p:txBody>
      </p:sp>
      <p:pic>
        <p:nvPicPr>
          <p:cNvPr id="3" name="Picture 2"/>
          <p:cNvPicPr>
            <a:picLocks noChangeAspect="1"/>
          </p:cNvPicPr>
          <p:nvPr/>
        </p:nvPicPr>
        <p:blipFill>
          <a:blip r:embed="rId2">
            <a:duotone>
              <a:prstClr val="black"/>
              <a:schemeClr val="tx2">
                <a:tint val="45000"/>
                <a:satMod val="400000"/>
              </a:schemeClr>
            </a:duotone>
            <a:alphaModFix amt="16000"/>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2154366" y="1224140"/>
            <a:ext cx="4342150" cy="5427688"/>
          </a:xfrm>
          <a:prstGeom prst="rect">
            <a:avLst/>
          </a:prstGeom>
        </p:spPr>
      </p:pic>
    </p:spTree>
    <p:extLst>
      <p:ext uri="{BB962C8B-B14F-4D97-AF65-F5344CB8AC3E}">
        <p14:creationId xmlns:p14="http://schemas.microsoft.com/office/powerpoint/2010/main" val="480750602"/>
      </p:ext>
    </p:extLst>
  </p:cSld>
  <p:clrMapOvr>
    <a:masterClrMapping/>
  </p:clrMapOvr>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354</TotalTime>
  <Words>1266</Words>
  <Application>Microsoft Macintosh PowerPoint</Application>
  <PresentationFormat>On-screen Show (4:3)</PresentationFormat>
  <Paragraphs>82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Sky</vt:lpstr>
      <vt:lpstr>MAKTAB TEACHER TRAINING COURSE 2014</vt:lpstr>
      <vt:lpstr>History of Maktabs</vt:lpstr>
      <vt:lpstr>History of Maktabs</vt:lpstr>
      <vt:lpstr>PowerPoint Presentation</vt:lpstr>
      <vt:lpstr>PowerPoint Presentation</vt:lpstr>
      <vt:lpstr>PowerPoint Presentation</vt:lpstr>
      <vt:lpstr>PowerPoint Presentation</vt:lpstr>
      <vt:lpstr>PowerPoint Presentation</vt:lpstr>
      <vt:lpstr>PowerPoint Presentation</vt:lpstr>
      <vt:lpstr>Children’s Education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MAKTAB TEACHER TRAINING 2014</dc:title>
  <dc:creator>Gul Shah</dc:creator>
  <cp:lastModifiedBy>Gul Shah</cp:lastModifiedBy>
  <cp:revision>26</cp:revision>
  <dcterms:created xsi:type="dcterms:W3CDTF">2014-05-11T11:44:13Z</dcterms:created>
  <dcterms:modified xsi:type="dcterms:W3CDTF">2014-05-12T01:48:04Z</dcterms:modified>
</cp:coreProperties>
</file>